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2" r:id="rId6"/>
    <p:sldId id="26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68" r:id="rId18"/>
    <p:sldId id="307" r:id="rId19"/>
    <p:sldId id="281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Catamaran Light" panose="020B0604020202020204" charset="0"/>
      <p:regular r:id="rId30"/>
      <p:bold r:id="rId31"/>
    </p:embeddedFont>
    <p:embeddedFont>
      <p:font typeface="Livvic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4A0D25-DD69-4F51-8927-BDF3D7101A05}">
  <a:tblStyle styleId="{3F4A0D25-DD69-4F51-8927-BDF3D7101A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86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95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52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6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12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694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47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639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21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0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2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08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0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2065356" y="-825755"/>
            <a:ext cx="3358800" cy="6138641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880298" y="3129509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b="1" dirty="0">
                <a:latin typeface="+mn-lt"/>
              </a:rPr>
              <a:t>Presented by:</a:t>
            </a:r>
            <a:r>
              <a:rPr lang="en-GB" dirty="0">
                <a:latin typeface="+mn-lt"/>
              </a:rPr>
              <a:t> </a:t>
            </a:r>
            <a:r>
              <a:rPr lang="en-GB" dirty="0" smtClean="0">
                <a:latin typeface="+mn-lt"/>
              </a:rPr>
              <a:t>Vishnu G Nath</a:t>
            </a:r>
            <a:endParaRPr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798861" y="-1051337"/>
            <a:ext cx="6015216" cy="41808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600" dirty="0">
                <a:latin typeface="+mj-lt"/>
              </a:rPr>
              <a:t>Exploratory Data Analysis (EDA</a:t>
            </a:r>
            <a:r>
              <a:rPr lang="en-GB" sz="3600" dirty="0" smtClean="0">
                <a:latin typeface="+mj-lt"/>
              </a:rPr>
              <a:t>) </a:t>
            </a:r>
            <a:br>
              <a:rPr lang="en-GB" sz="3600" dirty="0" smtClean="0">
                <a:latin typeface="+mj-lt"/>
              </a:rPr>
            </a:br>
            <a:r>
              <a:rPr lang="en-GB" sz="3600" dirty="0" smtClean="0">
                <a:latin typeface="+mj-lt"/>
              </a:rPr>
              <a:t>on </a:t>
            </a:r>
            <a:r>
              <a:rPr lang="en-GB" sz="3600" dirty="0">
                <a:solidFill>
                  <a:schemeClr val="tx2"/>
                </a:solidFill>
                <a:latin typeface="+mj-lt"/>
              </a:rPr>
              <a:t>Air Quality </a:t>
            </a:r>
            <a:r>
              <a:rPr lang="en-GB" sz="3600" dirty="0" smtClean="0">
                <a:solidFill>
                  <a:schemeClr val="tx2"/>
                </a:solidFill>
                <a:latin typeface="+mj-lt"/>
              </a:rPr>
              <a:t>Index</a:t>
            </a:r>
            <a:br>
              <a:rPr lang="en-GB" sz="3600" dirty="0" smtClean="0">
                <a:solidFill>
                  <a:schemeClr val="tx2"/>
                </a:solidFill>
                <a:latin typeface="+mj-lt"/>
              </a:rPr>
            </a:br>
            <a:r>
              <a:rPr lang="en-GB" sz="360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lang="en-GB" sz="3600" dirty="0">
                <a:solidFill>
                  <a:schemeClr val="tx2"/>
                </a:solidFill>
                <a:latin typeface="+mj-lt"/>
              </a:rPr>
              <a:t>AQI) Dataset</a:t>
            </a:r>
            <a:endParaRPr sz="3600" dirty="0">
              <a:solidFill>
                <a:schemeClr val="tx2"/>
              </a:solidFill>
              <a:latin typeface="+mj-lt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398150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4068203"/>
            <a:ext cx="638802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Country,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fill = Country))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geom_boxplot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() +  labs(title = "AQI Values by Country", x = "Country", y = "AQI Value") +  theme(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axis.text.x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element_text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(angle = 90,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hjust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= 1))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692863"/>
            <a:ext cx="8421937" cy="34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8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637280" y="225235"/>
            <a:ext cx="483184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Multivariate Analysis</a:t>
            </a:r>
            <a:endParaRPr dirty="0">
              <a:latin typeface="+mn-lt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991406"/>
            <a:ext cx="279316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(x = Country, fill =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AQI.Category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geom_bar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(position = "fill") +  labs(title = "AQI Category Distribution by Country", x = "Country", y = "Proportion") + 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scale_fill_manual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(values = c("Good" = "green", "Moderate" = "yellow", "Unhealthy for Sensitive Groups" = "red")) +  theme(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axis.text.x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 =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element_text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(angle = 90,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hjust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 = 1))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" y="1241503"/>
            <a:ext cx="6259611" cy="375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4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55575" y="4252200"/>
            <a:ext cx="639488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reorder(City,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fill = Country))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geom_bar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(stat = "identity") +  labs(title = "AQI Values by City", x = "City", y = "AQI Value")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coord_flip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00"/>
            <a:ext cx="8483052" cy="38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1337654"/>
            <a:ext cx="2793163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top_10_cities &lt;-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%&gt;%  arrange(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desc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)) %&gt;%  head(10)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(top_10_cities,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reorder(City,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fill = City))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geom_bar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(stat = "identity") +  labs(title = "Top 10 Most Polluted Cities", x = "City", y = "AQI Value")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coord_flip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0" y="994050"/>
            <a:ext cx="6170617" cy="37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9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1799319"/>
            <a:ext cx="27931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AQI.Category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fill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AQI.Category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geom_boxplot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() +  labs(title = "AQI Values by AQI Category", x = "AQI Category", y = "AQI Value")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675"/>
            <a:ext cx="6236066" cy="37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1799319"/>
            <a:ext cx="27931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Ozone,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geom_point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(color = "purple", alpha = 0.5) +  labs(title = "Scatter Plot of Ozone vs AQI", x = "Ozone AQI Value", y = "AQI Value")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246"/>
            <a:ext cx="6240263" cy="37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4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5855663" y="2030151"/>
            <a:ext cx="3207057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NO2, y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geom_point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(color = "orange", alpha = 0.5) +  labs(title = "Scatter Plot of NO2 vs AQI", x = "NO2 AQI Value", y = "AQI Value")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" y="1066799"/>
            <a:ext cx="5855613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>
            <a:off x="374580" y="238093"/>
            <a:ext cx="3729994" cy="432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Performance Insights</a:t>
            </a:r>
            <a:endParaRPr dirty="0">
              <a:latin typeface="+mn-lt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3286110" y="2471169"/>
            <a:ext cx="2550810" cy="2284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400" b="1" dirty="0">
                <a:latin typeface="+mn-lt"/>
              </a:rPr>
              <a:t>CO, Ozone, NO2, PM2.5:</a:t>
            </a:r>
            <a:r>
              <a:rPr lang="en-GB" sz="1400" dirty="0">
                <a:latin typeface="+mn-lt"/>
              </a:rPr>
              <a:t> Scatter plots reveal how each pollutant relates to overall AQI. Strong correlations indicate which pollutants are major contributors to poor air quality.</a:t>
            </a:r>
            <a:endParaRPr sz="1400" dirty="0">
              <a:latin typeface="+mn-lt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2955645" y="1696769"/>
            <a:ext cx="265281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Correlations Between Pollutants and AQI</a:t>
            </a:r>
            <a:endParaRPr dirty="0">
              <a:latin typeface="+mn-lt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6103675" y="1603820"/>
            <a:ext cx="257597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Pollution Hotspots</a:t>
            </a:r>
            <a:endParaRPr dirty="0">
              <a:latin typeface="+mn-lt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71808" y="1702091"/>
            <a:ext cx="226965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smtClean="0">
                <a:latin typeface="+mn-lt"/>
              </a:rPr>
              <a:t>Key Patterns </a:t>
            </a:r>
            <a:r>
              <a:rPr lang="en-GB" dirty="0">
                <a:latin typeface="+mn-lt"/>
              </a:rPr>
              <a:t>and Trends</a:t>
            </a:r>
            <a:endParaRPr dirty="0">
              <a:latin typeface="+mn-lt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856257" y="1011089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3962701" y="1030177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7353237" y="107602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266" name="Google Shape;266;p36"/>
          <p:cNvGrpSpPr/>
          <p:nvPr/>
        </p:nvGrpSpPr>
        <p:grpSpPr>
          <a:xfrm>
            <a:off x="894498" y="1084767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4012694" y="1080459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283" name="Google Shape;283;p36"/>
          <p:cNvGrpSpPr/>
          <p:nvPr/>
        </p:nvGrpSpPr>
        <p:grpSpPr>
          <a:xfrm>
            <a:off x="7391466" y="1167293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9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9490" y="2420610"/>
            <a:ext cx="260615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AQI Values Distribution: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Most cities show a clustering of AQI values, with significant frequencies in certain ranges.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AQI Categories: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The majority of cities fall into "Good" or "Moderate" categories, indicating general air quality conditions. 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6319111" y="2508416"/>
            <a:ext cx="27408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Top Polluted Cities: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Identifies cities with the highest AQI values, highlighting areas needing urgent air quality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Country Comparisons: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Boxplots show which countries have higher or lower AQI values, indicating global air quality trends.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>
            <a:off x="374580" y="238093"/>
            <a:ext cx="3729994" cy="432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Key Recommendations</a:t>
            </a:r>
            <a:endParaRPr dirty="0">
              <a:latin typeface="+mn-lt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3095296" y="1679851"/>
            <a:ext cx="265281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Policy Recommendations</a:t>
            </a:r>
            <a:endParaRPr dirty="0">
              <a:latin typeface="+mn-lt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6103675" y="1603820"/>
            <a:ext cx="257597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Further Research</a:t>
            </a:r>
            <a:endParaRPr dirty="0">
              <a:latin typeface="+mn-lt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71808" y="1702091"/>
            <a:ext cx="226965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Improvement Areas</a:t>
            </a:r>
            <a:endParaRPr dirty="0">
              <a:latin typeface="+mn-lt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810537" y="1061963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4176061" y="1011681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7353237" y="107602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266" name="Google Shape;266;p36"/>
          <p:cNvGrpSpPr/>
          <p:nvPr/>
        </p:nvGrpSpPr>
        <p:grpSpPr>
          <a:xfrm>
            <a:off x="848778" y="1135641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4226054" y="1061963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283" name="Google Shape;283;p36"/>
          <p:cNvGrpSpPr/>
          <p:nvPr/>
        </p:nvGrpSpPr>
        <p:grpSpPr>
          <a:xfrm>
            <a:off x="7391466" y="1167293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9149" y="2683367"/>
            <a:ext cx="278649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Pollution Control: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Implement measures in the most polluted cities to reduce CO, Ozone, NO2, and PM2.5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Target Major Pollutants: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Focus on reducing the pollutants most strongly correlated with high AQI values. </a:t>
            </a:r>
          </a:p>
        </p:txBody>
      </p:sp>
      <p:sp>
        <p:nvSpPr>
          <p:cNvPr id="4" name="Subtitle 3"/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3294749" y="2791089"/>
            <a:ext cx="280892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Stricter Regulations: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Enforce stronger environmental regulations to control emissions.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Public Awareness: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Educate the public on air quality and promote practices that reduce pollution. </a:t>
            </a:r>
          </a:p>
        </p:txBody>
      </p:sp>
      <p:sp>
        <p:nvSpPr>
          <p:cNvPr id="5" name="Subtitle 4"/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6324600" y="2683367"/>
            <a:ext cx="28194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Pollution Sources: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Investigate specific pollution sources in high-AQI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Long-Term Trends: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Analyze long-term data to assess the effectiveness of policies and track changes in air quality. </a:t>
            </a:r>
          </a:p>
        </p:txBody>
      </p:sp>
    </p:spTree>
    <p:extLst>
      <p:ext uri="{BB962C8B-B14F-4D97-AF65-F5344CB8AC3E}">
        <p14:creationId xmlns:p14="http://schemas.microsoft.com/office/powerpoint/2010/main" val="153059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42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833850" y="223322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0" y="3181800"/>
            <a:ext cx="1340889" cy="2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40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400" dirty="0" smtClean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smtClean="0">
                <a:solidFill>
                  <a:schemeClr val="lt1"/>
                </a:solidFill>
                <a:latin typeface="+mn-lt"/>
              </a:rPr>
              <a:t> </a:t>
            </a:r>
            <a:r>
              <a:rPr lang="en-GB" dirty="0" smtClean="0">
                <a:solidFill>
                  <a:schemeClr val="lt1"/>
                </a:solidFill>
                <a:latin typeface="+mn-lt"/>
              </a:rPr>
              <a:t>Vishnu G Nath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28236" y="502920"/>
            <a:ext cx="2737460" cy="1927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+mj-lt"/>
              </a:rPr>
              <a:t>AGENDA</a:t>
            </a:r>
            <a:endParaRPr sz="2400" dirty="0">
              <a:latin typeface="+mj-lt"/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65906" y="9606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38012" y="184171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DATA CLEANING</a:t>
            </a:r>
            <a:endParaRPr dirty="0">
              <a:latin typeface="+mj-lt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01888" y="1987695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03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375770" y="26883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01888" y="35018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01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59" y="10093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DATA OVERVIEW</a:t>
            </a:r>
            <a:endParaRPr dirty="0">
              <a:latin typeface="+mj-lt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151824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02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5259" y="2631082"/>
            <a:ext cx="32409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DATA ANALYSIS &amp; VISUALIZATION</a:t>
            </a:r>
            <a:endParaRPr dirty="0">
              <a:latin typeface="+mj-lt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01888" y="2793835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04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333483" y="418837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KEY RECOMMENDATION</a:t>
            </a:r>
            <a:endParaRPr dirty="0">
              <a:latin typeface="+mj-lt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58320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</a:rPr>
              <a:t>05</a:t>
            </a:r>
            <a:endParaRPr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24" name="Google Shape;157;p26"/>
          <p:cNvSpPr txBox="1">
            <a:spLocks/>
          </p:cNvSpPr>
          <p:nvPr/>
        </p:nvSpPr>
        <p:spPr>
          <a:xfrm>
            <a:off x="2042635" y="435921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 smtClean="0">
                <a:solidFill>
                  <a:schemeClr val="lt1"/>
                </a:solidFill>
                <a:latin typeface="+mj-lt"/>
              </a:rPr>
              <a:t>06</a:t>
            </a:r>
            <a:endParaRPr lang="en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25" name="Google Shape;155;p26"/>
          <p:cNvSpPr txBox="1">
            <a:spLocks/>
          </p:cNvSpPr>
          <p:nvPr/>
        </p:nvSpPr>
        <p:spPr>
          <a:xfrm>
            <a:off x="3333483" y="337163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GB" dirty="0" smtClean="0">
                <a:latin typeface="+mj-lt"/>
              </a:rPr>
              <a:t>PERFORMANCE INSIGHT</a:t>
            </a:r>
            <a:endParaRPr lang="en-GB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832635" y="568940"/>
            <a:ext cx="328168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000" dirty="0">
                <a:latin typeface="+mn-lt"/>
              </a:rPr>
              <a:t>Introduction</a:t>
            </a:r>
            <a:endParaRPr sz="4000" dirty="0">
              <a:latin typeface="+mn-lt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31520" y="1577400"/>
            <a:ext cx="396034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Objective: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To explore and analyze air quality data using AQI values from various countries and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Dataset Overview: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Includes AQI values and categories for different pollutants such as CO, Ozone, NO2, and PM2.5.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Tools Used: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 programming language with ggplot2 and </a:t>
            </a:r>
            <a:r>
              <a:rPr lang="en-US" altLang="en-US" sz="1500" dirty="0" err="1" smtClean="0">
                <a:solidFill>
                  <a:schemeClr val="tx1"/>
                </a:solidFill>
                <a:latin typeface="+mn-lt"/>
              </a:rPr>
              <a:t>d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plyr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packages.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4622164" y="548400"/>
            <a:ext cx="4323715" cy="50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000" dirty="0">
                <a:latin typeface="+mj-lt"/>
              </a:rPr>
              <a:t>Data Overview</a:t>
            </a:r>
            <a:endParaRPr sz="4000" dirty="0">
              <a:latin typeface="+mj-lt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893445" y="1620710"/>
            <a:ext cx="4599336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Dataset Size: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23,463 observations of 12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Variables: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Country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AQI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AQI Category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 AQI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Ozone AQI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NO2 AQI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PM2.5 AQI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603105" y="-259180"/>
            <a:ext cx="1057500" cy="3536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r="3750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887749" y="1310639"/>
            <a:ext cx="4012411" cy="560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>
                <a:solidFill>
                  <a:schemeClr val="bg1"/>
                </a:solidFill>
                <a:latin typeface="+mn-lt"/>
              </a:rPr>
              <a:t>Data</a:t>
            </a:r>
            <a:r>
              <a:rPr lang="en-GB" sz="4000" dirty="0">
                <a:latin typeface="+mn-lt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+mn-lt"/>
              </a:rPr>
              <a:t>Cleaning</a:t>
            </a:r>
            <a:endParaRPr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019041" y="2288381"/>
            <a:ext cx="388112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Handling Missing Values: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Removed rows with missing data using 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dplyr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::filter() with 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complete.cases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Renaming Columns: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Standardized column names for consistency and ease of use.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 rot="-5400000" flipH="1">
            <a:off x="2783335" y="-23829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2204720" y="1742750"/>
            <a:ext cx="3738730" cy="614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000" dirty="0">
                <a:solidFill>
                  <a:schemeClr val="bg1"/>
                </a:solidFill>
                <a:latin typeface="+mj-lt"/>
              </a:rPr>
              <a:t>Data Analysis &amp; Visualizations</a:t>
            </a:r>
            <a:endParaRPr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9" name="Google Shape;239;p34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637280" y="225235"/>
            <a:ext cx="483184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Univariate Analysis</a:t>
            </a:r>
            <a:endParaRPr dirty="0">
              <a:latin typeface="+mn-lt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619925" y="1512971"/>
            <a:ext cx="244279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(x =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geom_histogram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binwidth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 = 10, fill = "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skyblue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", color = "black") +  labs(title = "Distribution of AQI Values", x = "AQI Value", y = "Frequency")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" y="883680"/>
            <a:ext cx="657663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1337654"/>
            <a:ext cx="2793163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(x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AQI.Category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, fill =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AQI.Category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geom_bar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() +  labs(title = "Distribution of AQI Categories", x = "AQI Category", y = "Count") +  </a:t>
            </a:r>
            <a:r>
              <a:rPr lang="en-US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scale_fill_manual</a:t>
            </a:r>
            <a:r>
              <a:rPr lang="en-US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(values = c("Good" = "green", "Moderate" = "yellow", "Unhealthy for Sensitive Groups" = "red"))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1" y="1049706"/>
            <a:ext cx="6172906" cy="37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3637280" y="225235"/>
            <a:ext cx="483184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latin typeface="+mn-lt"/>
              </a:rPr>
              <a:t>Bivariate Analysis</a:t>
            </a:r>
            <a:endParaRPr dirty="0">
              <a:latin typeface="+mn-lt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" name="Subtitle 1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269557" y="1799319"/>
            <a:ext cx="27931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ggplot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df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aes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(x = CO, y =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AQI.Value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)) +  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geom_point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(color = "</a:t>
            </a:r>
            <a:r>
              <a:rPr lang="en-US" altLang="en-US" sz="1500" dirty="0" err="1">
                <a:solidFill>
                  <a:schemeClr val="tx1"/>
                </a:solidFill>
                <a:latin typeface="+mn-lt"/>
              </a:rPr>
              <a:t>darkblue</a:t>
            </a:r>
            <a:r>
              <a:rPr lang="en-US" altLang="en-US" sz="1500" dirty="0">
                <a:solidFill>
                  <a:schemeClr val="tx1"/>
                </a:solidFill>
                <a:latin typeface="+mn-lt"/>
              </a:rPr>
              <a:t>", alpha = 0.5) +  labs(title = "Scatter Plot of CO vs AQI", x = "CO AQI Value", y = "AQI Value")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836"/>
            <a:ext cx="6014720" cy="3610226"/>
          </a:xfrm>
          <a:prstGeom prst="rect">
            <a:avLst/>
          </a:prstGeom>
        </p:spPr>
      </p:pic>
      <p:sp>
        <p:nvSpPr>
          <p:cNvPr id="5" name="AutoShape 2" descr="http://127.0.0.1:21221/graphics/f4a71c10-76c3-49cb-82fe-98c96b15daa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155879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891</Words>
  <Application>Microsoft Office PowerPoint</Application>
  <PresentationFormat>On-screen Show (16:9)</PresentationFormat>
  <Paragraphs>72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Roboto</vt:lpstr>
      <vt:lpstr>Fira Sans Extra Condensed Medium</vt:lpstr>
      <vt:lpstr>Catamaran Light</vt:lpstr>
      <vt:lpstr>Livvic</vt:lpstr>
      <vt:lpstr>Engineering Project Proposal by Slidesgo</vt:lpstr>
      <vt:lpstr>Exploratory Data Analysis (EDA)  on Air Quality Index (AQI) Dataset</vt:lpstr>
      <vt:lpstr>AGENDA</vt:lpstr>
      <vt:lpstr>Introduction</vt:lpstr>
      <vt:lpstr>Data Overview</vt:lpstr>
      <vt:lpstr>Data Cleaning</vt:lpstr>
      <vt:lpstr>Data Analysis &amp; Visualizations</vt:lpstr>
      <vt:lpstr>Univariate Analysis</vt:lpstr>
      <vt:lpstr>PowerPoint Presentation</vt:lpstr>
      <vt:lpstr>Bivariate Analysis</vt:lpstr>
      <vt:lpstr>PowerPoint Presentation</vt:lpstr>
      <vt:lpstr>Multivariate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Insights</vt:lpstr>
      <vt:lpstr>Key Recommendations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(EDA)  on Air Quality Index (AQI) Dataset</dc:title>
  <dc:creator>Vishnu</dc:creator>
  <cp:lastModifiedBy>Vishnu G Nath</cp:lastModifiedBy>
  <cp:revision>15</cp:revision>
  <dcterms:modified xsi:type="dcterms:W3CDTF">2024-08-22T18:47:18Z</dcterms:modified>
</cp:coreProperties>
</file>